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87" r:id="rId4"/>
    <p:sldId id="288" r:id="rId5"/>
    <p:sldId id="289" r:id="rId6"/>
    <p:sldId id="286" r:id="rId7"/>
    <p:sldId id="290" r:id="rId8"/>
    <p:sldId id="291" r:id="rId9"/>
    <p:sldId id="292" r:id="rId1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50" d="100"/>
          <a:sy n="50" d="100"/>
        </p:scale>
        <p:origin x="-126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AD3834E4-6796-4D3B-995C-C4C83A064283}" type="datetimeFigureOut">
              <a:rPr lang="en-GB" smtClean="0"/>
              <a:t>29/06/2017</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4BB1EBC-DF3D-411B-8B82-501736CFA3F8}" type="slidenum">
              <a:rPr lang="en-GB" smtClean="0"/>
              <a:t>‹#›</a:t>
            </a:fld>
            <a:endParaRPr lang="en-GB"/>
          </a:p>
        </p:txBody>
      </p:sp>
    </p:spTree>
    <p:extLst>
      <p:ext uri="{BB962C8B-B14F-4D97-AF65-F5344CB8AC3E}">
        <p14:creationId xmlns:p14="http://schemas.microsoft.com/office/powerpoint/2010/main" val="3001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21D547-0853-42E4-B61E-438E310DF253}"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338083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21D547-0853-42E4-B61E-438E310DF253}"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196832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21D547-0853-42E4-B61E-438E310DF253}"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350716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21D547-0853-42E4-B61E-438E310DF253}"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66905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1D547-0853-42E4-B61E-438E310DF253}"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310520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21D547-0853-42E4-B61E-438E310DF253}"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238136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21D547-0853-42E4-B61E-438E310DF253}" type="datetimeFigureOut">
              <a:rPr lang="en-GB" smtClean="0"/>
              <a:t>29/06/2017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311961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21D547-0853-42E4-B61E-438E310DF253}" type="datetimeFigureOut">
              <a:rPr lang="en-GB" smtClean="0"/>
              <a:t>29/06/2017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168401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1D547-0853-42E4-B61E-438E310DF253}" type="datetimeFigureOut">
              <a:rPr lang="en-GB" smtClean="0"/>
              <a:t>29/06/2017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228876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1D547-0853-42E4-B61E-438E310DF253}"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369019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1D547-0853-42E4-B61E-438E310DF253}"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66B90A-6F19-4CF0-AC34-A32536C58424}" type="slidenum">
              <a:rPr lang="en-GB" smtClean="0"/>
              <a:t>‹#›</a:t>
            </a:fld>
            <a:endParaRPr lang="en-GB"/>
          </a:p>
        </p:txBody>
      </p:sp>
    </p:spTree>
    <p:extLst>
      <p:ext uri="{BB962C8B-B14F-4D97-AF65-F5344CB8AC3E}">
        <p14:creationId xmlns:p14="http://schemas.microsoft.com/office/powerpoint/2010/main" val="240894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1D547-0853-42E4-B61E-438E310DF253}" type="datetimeFigureOut">
              <a:rPr lang="en-GB" smtClean="0"/>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6B90A-6F19-4CF0-AC34-A32536C58424}" type="slidenum">
              <a:rPr lang="en-GB" smtClean="0"/>
              <a:t>‹#›</a:t>
            </a:fld>
            <a:endParaRPr lang="en-GB"/>
          </a:p>
        </p:txBody>
      </p:sp>
    </p:spTree>
    <p:extLst>
      <p:ext uri="{BB962C8B-B14F-4D97-AF65-F5344CB8AC3E}">
        <p14:creationId xmlns:p14="http://schemas.microsoft.com/office/powerpoint/2010/main" val="33678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412776"/>
            <a:ext cx="9361040" cy="41764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46" y="260648"/>
            <a:ext cx="1628568" cy="1041507"/>
          </a:xfrm>
          <a:prstGeom prst="rect">
            <a:avLst/>
          </a:prstGeom>
        </p:spPr>
      </p:pic>
      <p:sp>
        <p:nvSpPr>
          <p:cNvPr id="8" name="Rectangle 7"/>
          <p:cNvSpPr/>
          <p:nvPr/>
        </p:nvSpPr>
        <p:spPr>
          <a:xfrm>
            <a:off x="0" y="5589240"/>
            <a:ext cx="9144000" cy="21602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60000"/>
                  <a:lumOff val="40000"/>
                </a:schemeClr>
              </a:solidFill>
            </a:endParaRPr>
          </a:p>
        </p:txBody>
      </p:sp>
      <p:sp>
        <p:nvSpPr>
          <p:cNvPr id="10" name="TextBox 9"/>
          <p:cNvSpPr txBox="1"/>
          <p:nvPr/>
        </p:nvSpPr>
        <p:spPr>
          <a:xfrm>
            <a:off x="634782" y="5949280"/>
            <a:ext cx="8329706" cy="369332"/>
          </a:xfrm>
          <a:prstGeom prst="rect">
            <a:avLst/>
          </a:prstGeom>
          <a:noFill/>
        </p:spPr>
        <p:txBody>
          <a:bodyPr wrap="square" rtlCol="0">
            <a:spAutoFit/>
          </a:bodyPr>
          <a:lstStyle/>
          <a:p>
            <a:r>
              <a:rPr lang="en-GB" dirty="0">
                <a:solidFill>
                  <a:schemeClr val="accent5">
                    <a:lumMod val="75000"/>
                  </a:schemeClr>
                </a:solidFill>
                <a:latin typeface="Arial" pitchFamily="34" charset="0"/>
                <a:cs typeface="Arial" pitchFamily="34" charset="0"/>
              </a:rPr>
              <a:t>Gordon Paterson, Chief Inspector, Adult </a:t>
            </a:r>
            <a:r>
              <a:rPr lang="en-GB" dirty="0" smtClean="0">
                <a:solidFill>
                  <a:schemeClr val="accent5">
                    <a:lumMod val="75000"/>
                  </a:schemeClr>
                </a:solidFill>
                <a:latin typeface="Arial" pitchFamily="34" charset="0"/>
                <a:cs typeface="Arial" pitchFamily="34" charset="0"/>
              </a:rPr>
              <a:t>Services                         @</a:t>
            </a:r>
            <a:r>
              <a:rPr lang="en-GB" dirty="0" err="1" smtClean="0">
                <a:solidFill>
                  <a:schemeClr val="accent5">
                    <a:lumMod val="75000"/>
                  </a:schemeClr>
                </a:solidFill>
                <a:latin typeface="Arial" pitchFamily="34" charset="0"/>
                <a:cs typeface="Arial" pitchFamily="34" charset="0"/>
              </a:rPr>
              <a:t>CIGPaterson</a:t>
            </a:r>
            <a:endParaRPr lang="en-GB" dirty="0" smtClean="0">
              <a:solidFill>
                <a:schemeClr val="accent5">
                  <a:lumMod val="75000"/>
                </a:schemeClr>
              </a:solidFill>
              <a:latin typeface="Arial" pitchFamily="34" charset="0"/>
              <a:cs typeface="Arial" pitchFamily="34" charset="0"/>
            </a:endParaRPr>
          </a:p>
        </p:txBody>
      </p:sp>
      <p:sp>
        <p:nvSpPr>
          <p:cNvPr id="2" name="TextBox 1"/>
          <p:cNvSpPr txBox="1"/>
          <p:nvPr/>
        </p:nvSpPr>
        <p:spPr>
          <a:xfrm>
            <a:off x="899592" y="1988840"/>
            <a:ext cx="6912768" cy="2062103"/>
          </a:xfrm>
          <a:prstGeom prst="rect">
            <a:avLst/>
          </a:prstGeom>
          <a:noFill/>
        </p:spPr>
        <p:txBody>
          <a:bodyPr wrap="square" rtlCol="0">
            <a:spAutoFit/>
          </a:bodyPr>
          <a:lstStyle/>
          <a:p>
            <a:r>
              <a:rPr lang="en-GB" sz="3200" dirty="0" smtClean="0">
                <a:solidFill>
                  <a:schemeClr val="bg1"/>
                </a:solidFill>
              </a:rPr>
              <a:t>Quality Conversation – </a:t>
            </a:r>
          </a:p>
          <a:p>
            <a:r>
              <a:rPr lang="en-GB" sz="2800" dirty="0" smtClean="0">
                <a:solidFill>
                  <a:schemeClr val="bg1"/>
                </a:solidFill>
              </a:rPr>
              <a:t>SERVICES FOR OLDER PEOPLE</a:t>
            </a:r>
          </a:p>
          <a:p>
            <a:endParaRPr lang="en-GB" sz="3200" dirty="0">
              <a:solidFill>
                <a:schemeClr val="bg1"/>
              </a:solidFill>
            </a:endParaRPr>
          </a:p>
          <a:p>
            <a:r>
              <a:rPr lang="en-GB" sz="3200" dirty="0" smtClean="0">
                <a:solidFill>
                  <a:schemeClr val="accent5">
                    <a:lumMod val="60000"/>
                    <a:lumOff val="40000"/>
                  </a:schemeClr>
                </a:solidFill>
              </a:rPr>
              <a:t>Discussion Session</a:t>
            </a:r>
            <a:endParaRPr lang="en-GB" sz="3200" dirty="0">
              <a:solidFill>
                <a:schemeClr val="accent5">
                  <a:lumMod val="60000"/>
                  <a:lumOff val="40000"/>
                </a:schemeClr>
              </a:solidFill>
            </a:endParaRPr>
          </a:p>
        </p:txBody>
      </p:sp>
    </p:spTree>
    <p:extLst>
      <p:ext uri="{BB962C8B-B14F-4D97-AF65-F5344CB8AC3E}">
        <p14:creationId xmlns:p14="http://schemas.microsoft.com/office/powerpoint/2010/main" val="217895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306" y="1313473"/>
            <a:ext cx="7655118" cy="2862322"/>
          </a:xfrm>
          <a:prstGeom prst="rect">
            <a:avLst/>
          </a:prstGeom>
          <a:noFill/>
        </p:spPr>
        <p:txBody>
          <a:bodyPr wrap="square" rtlCol="0">
            <a:spAutoFit/>
          </a:bodyPr>
          <a:lstStyle/>
          <a:p>
            <a:endParaRPr lang="en-GB" sz="2000" b="1" dirty="0" smtClean="0">
              <a:solidFill>
                <a:schemeClr val="tx1">
                  <a:lumMod val="75000"/>
                  <a:lumOff val="25000"/>
                </a:schemeClr>
              </a:solidFill>
              <a:latin typeface="Arial" pitchFamily="34" charset="0"/>
              <a:cs typeface="Arial" pitchFamily="34" charset="0"/>
            </a:endParaRPr>
          </a:p>
          <a:p>
            <a:pPr marL="457200" indent="-457200">
              <a:buAutoNum type="arabicPeriod"/>
            </a:pPr>
            <a:r>
              <a:rPr lang="en-GB" sz="2000" b="1" dirty="0" smtClean="0">
                <a:solidFill>
                  <a:srgbClr val="0070C0"/>
                </a:solidFill>
                <a:latin typeface="Arial" pitchFamily="34" charset="0"/>
                <a:cs typeface="Arial" pitchFamily="34" charset="0"/>
              </a:rPr>
              <a:t>Care Inspectorate Restructure</a:t>
            </a:r>
          </a:p>
          <a:p>
            <a:pPr marL="457200" indent="-457200">
              <a:buAutoNum type="arabicPeriod"/>
            </a:pPr>
            <a:endParaRPr lang="en-GB" sz="2000" b="1" dirty="0" smtClean="0">
              <a:solidFill>
                <a:srgbClr val="0070C0"/>
              </a:solidFill>
              <a:latin typeface="Arial" pitchFamily="34" charset="0"/>
              <a:cs typeface="Arial" pitchFamily="34" charset="0"/>
            </a:endParaRPr>
          </a:p>
          <a:p>
            <a:pPr marL="457200" indent="-457200">
              <a:buAutoNum type="arabicPeriod"/>
            </a:pPr>
            <a:r>
              <a:rPr lang="en-GB" sz="2000" b="1" dirty="0" smtClean="0">
                <a:solidFill>
                  <a:srgbClr val="0070C0"/>
                </a:solidFill>
                <a:latin typeface="Arial" pitchFamily="34" charset="0"/>
                <a:cs typeface="Arial" pitchFamily="34" charset="0"/>
              </a:rPr>
              <a:t>Dementia IFA Update</a:t>
            </a:r>
          </a:p>
          <a:p>
            <a:pPr marL="457200" indent="-457200">
              <a:buAutoNum type="arabicPeriod"/>
            </a:pPr>
            <a:endParaRPr lang="en-GB" sz="2000" b="1" dirty="0" smtClean="0">
              <a:solidFill>
                <a:srgbClr val="0070C0"/>
              </a:solidFill>
              <a:latin typeface="Arial" pitchFamily="34" charset="0"/>
              <a:cs typeface="Arial" pitchFamily="34" charset="0"/>
            </a:endParaRPr>
          </a:p>
          <a:p>
            <a:pPr marL="457200" indent="-457200">
              <a:buAutoNum type="arabicPeriod"/>
            </a:pPr>
            <a:r>
              <a:rPr lang="en-GB" sz="2000" b="1" dirty="0" smtClean="0">
                <a:solidFill>
                  <a:srgbClr val="0070C0"/>
                </a:solidFill>
                <a:latin typeface="Arial" pitchFamily="34" charset="0"/>
                <a:cs typeface="Arial" pitchFamily="34" charset="0"/>
              </a:rPr>
              <a:t>Strategic Scrutiny</a:t>
            </a:r>
          </a:p>
          <a:p>
            <a:pPr marL="457200" indent="-457200">
              <a:buAutoNum type="arabicPeriod"/>
            </a:pPr>
            <a:endParaRPr lang="en-GB" sz="2000" b="1" dirty="0" smtClean="0">
              <a:solidFill>
                <a:srgbClr val="0070C0"/>
              </a:solidFill>
              <a:latin typeface="Arial" pitchFamily="34" charset="0"/>
              <a:cs typeface="Arial" pitchFamily="34" charset="0"/>
            </a:endParaRPr>
          </a:p>
          <a:p>
            <a:pPr marL="457200" indent="-457200">
              <a:buAutoNum type="arabicPeriod"/>
            </a:pPr>
            <a:r>
              <a:rPr lang="en-GB" sz="2000" b="1" dirty="0" smtClean="0">
                <a:solidFill>
                  <a:srgbClr val="0070C0"/>
                </a:solidFill>
                <a:latin typeface="Arial" pitchFamily="34" charset="0"/>
                <a:cs typeface="Arial" pitchFamily="34" charset="0"/>
              </a:rPr>
              <a:t>Adult Social Care Reform </a:t>
            </a:r>
          </a:p>
          <a:p>
            <a:endParaRPr lang="en-GB" sz="2000" dirty="0" smtClean="0">
              <a:solidFill>
                <a:schemeClr val="tx1">
                  <a:lumMod val="75000"/>
                  <a:lumOff val="25000"/>
                </a:schemeClr>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Tree>
    <p:extLst>
      <p:ext uri="{BB962C8B-B14F-4D97-AF65-F5344CB8AC3E}">
        <p14:creationId xmlns:p14="http://schemas.microsoft.com/office/powerpoint/2010/main" val="141958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306" y="764704"/>
            <a:ext cx="7655118" cy="707886"/>
          </a:xfrm>
          <a:prstGeom prst="rect">
            <a:avLst/>
          </a:prstGeom>
          <a:noFill/>
        </p:spPr>
        <p:txBody>
          <a:bodyPr wrap="square" rtlCol="0">
            <a:spAutoFit/>
          </a:bodyPr>
          <a:lstStyle/>
          <a:p>
            <a:pPr algn="ctr"/>
            <a:r>
              <a:rPr lang="en-GB" sz="2000" b="1" dirty="0" smtClean="0">
                <a:solidFill>
                  <a:schemeClr val="accent5">
                    <a:lumMod val="75000"/>
                  </a:schemeClr>
                </a:solidFill>
                <a:latin typeface="Arial" pitchFamily="34" charset="0"/>
                <a:cs typeface="Arial" pitchFamily="34" charset="0"/>
              </a:rPr>
              <a:t>CARE INSPECTORATE </a:t>
            </a:r>
            <a:r>
              <a:rPr lang="en-GB" sz="2000" b="1" dirty="0" smtClean="0">
                <a:solidFill>
                  <a:schemeClr val="accent5">
                    <a:lumMod val="75000"/>
                  </a:schemeClr>
                </a:solidFill>
                <a:latin typeface="Arial" pitchFamily="34" charset="0"/>
                <a:cs typeface="Arial" pitchFamily="34" charset="0"/>
              </a:rPr>
              <a:t>RESTRUCTURE</a:t>
            </a:r>
            <a:endParaRPr lang="en-GB" sz="2000" b="1" dirty="0" smtClean="0">
              <a:solidFill>
                <a:schemeClr val="accent5">
                  <a:lumMod val="75000"/>
                </a:schemeClr>
              </a:solidFill>
              <a:latin typeface="Arial" pitchFamily="34" charset="0"/>
              <a:cs typeface="Arial" pitchFamily="34" charset="0"/>
            </a:endParaRPr>
          </a:p>
          <a:p>
            <a:pPr algn="ctr"/>
            <a:r>
              <a:rPr lang="en-GB" sz="2000" b="1" dirty="0" smtClean="0">
                <a:solidFill>
                  <a:schemeClr val="accent5">
                    <a:lumMod val="75000"/>
                  </a:schemeClr>
                </a:solidFill>
                <a:latin typeface="Arial" pitchFamily="34" charset="0"/>
                <a:cs typeface="Arial" pitchFamily="34" charset="0"/>
              </a:rPr>
              <a:t>(ADULT SERVICES)</a:t>
            </a:r>
            <a:endParaRPr lang="en-GB" sz="2000" dirty="0" smtClean="0">
              <a:solidFill>
                <a:schemeClr val="tx1">
                  <a:lumMod val="75000"/>
                  <a:lumOff val="25000"/>
                </a:schemeClr>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
        <p:nvSpPr>
          <p:cNvPr id="2" name="Rectangle 1"/>
          <p:cNvSpPr/>
          <p:nvPr/>
        </p:nvSpPr>
        <p:spPr>
          <a:xfrm>
            <a:off x="3563888" y="2132856"/>
            <a:ext cx="19442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Gordon Paterson</a:t>
            </a:r>
          </a:p>
          <a:p>
            <a:pPr algn="ctr"/>
            <a:r>
              <a:rPr lang="en-GB" b="1" dirty="0" smtClean="0"/>
              <a:t>Chief Inspector</a:t>
            </a:r>
            <a:endParaRPr lang="en-GB" b="1" dirty="0"/>
          </a:p>
        </p:txBody>
      </p:sp>
      <p:sp>
        <p:nvSpPr>
          <p:cNvPr id="9" name="Rectangle 8"/>
          <p:cNvSpPr/>
          <p:nvPr/>
        </p:nvSpPr>
        <p:spPr>
          <a:xfrm>
            <a:off x="2627784" y="2996952"/>
            <a:ext cx="19442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Marie Paterson</a:t>
            </a:r>
          </a:p>
          <a:p>
            <a:pPr algn="ctr"/>
            <a:r>
              <a:rPr lang="en-GB" dirty="0" smtClean="0"/>
              <a:t>Service Manager</a:t>
            </a:r>
            <a:endParaRPr lang="en-GB" dirty="0"/>
          </a:p>
        </p:txBody>
      </p:sp>
      <p:sp>
        <p:nvSpPr>
          <p:cNvPr id="10" name="Rectangle 9"/>
          <p:cNvSpPr/>
          <p:nvPr/>
        </p:nvSpPr>
        <p:spPr>
          <a:xfrm>
            <a:off x="4788024" y="2996952"/>
            <a:ext cx="19442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Claire Drummond</a:t>
            </a:r>
          </a:p>
          <a:p>
            <a:pPr algn="ctr"/>
            <a:r>
              <a:rPr lang="en-GB" dirty="0" smtClean="0"/>
              <a:t>Service Manager </a:t>
            </a:r>
          </a:p>
        </p:txBody>
      </p:sp>
      <p:sp>
        <p:nvSpPr>
          <p:cNvPr id="11" name="Rectangle 10"/>
          <p:cNvSpPr/>
          <p:nvPr/>
        </p:nvSpPr>
        <p:spPr>
          <a:xfrm>
            <a:off x="2195736" y="3861048"/>
            <a:ext cx="48965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Team Managers</a:t>
            </a:r>
          </a:p>
        </p:txBody>
      </p:sp>
      <p:sp>
        <p:nvSpPr>
          <p:cNvPr id="12" name="Rectangle 11"/>
          <p:cNvSpPr/>
          <p:nvPr/>
        </p:nvSpPr>
        <p:spPr>
          <a:xfrm>
            <a:off x="2195736" y="4725144"/>
            <a:ext cx="23402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 X </a:t>
            </a:r>
          </a:p>
          <a:p>
            <a:pPr algn="ctr"/>
            <a:r>
              <a:rPr lang="en-GB" b="1" dirty="0" smtClean="0"/>
              <a:t>COMPLAINTS TEAMS</a:t>
            </a:r>
          </a:p>
        </p:txBody>
      </p:sp>
      <p:sp>
        <p:nvSpPr>
          <p:cNvPr id="13" name="Rectangle 12"/>
          <p:cNvSpPr/>
          <p:nvPr/>
        </p:nvSpPr>
        <p:spPr>
          <a:xfrm>
            <a:off x="4839072" y="4725144"/>
            <a:ext cx="22532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 X</a:t>
            </a:r>
          </a:p>
          <a:p>
            <a:pPr algn="ctr"/>
            <a:r>
              <a:rPr lang="en-GB" b="1" dirty="0" smtClean="0"/>
              <a:t>INSPECTION TEAMS</a:t>
            </a:r>
            <a:endParaRPr lang="en-GB" b="1" dirty="0"/>
          </a:p>
        </p:txBody>
      </p:sp>
      <p:sp>
        <p:nvSpPr>
          <p:cNvPr id="14" name="Rectangle 13"/>
          <p:cNvSpPr/>
          <p:nvPr/>
        </p:nvSpPr>
        <p:spPr>
          <a:xfrm>
            <a:off x="2195736" y="5517232"/>
            <a:ext cx="48965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13 X </a:t>
            </a:r>
            <a:r>
              <a:rPr lang="en-GB" b="1" dirty="0"/>
              <a:t>S</a:t>
            </a:r>
            <a:r>
              <a:rPr lang="en-GB" b="1" dirty="0" smtClean="0"/>
              <a:t>enior </a:t>
            </a:r>
            <a:r>
              <a:rPr lang="en-GB" b="1" dirty="0"/>
              <a:t>I</a:t>
            </a:r>
            <a:r>
              <a:rPr lang="en-GB" b="1" dirty="0" smtClean="0"/>
              <a:t>nspectors</a:t>
            </a:r>
          </a:p>
        </p:txBody>
      </p:sp>
    </p:spTree>
    <p:extLst>
      <p:ext uri="{BB962C8B-B14F-4D97-AF65-F5344CB8AC3E}">
        <p14:creationId xmlns:p14="http://schemas.microsoft.com/office/powerpoint/2010/main" val="13154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306" y="404664"/>
            <a:ext cx="7655118" cy="1015663"/>
          </a:xfrm>
          <a:prstGeom prst="rect">
            <a:avLst/>
          </a:prstGeom>
          <a:noFill/>
        </p:spPr>
        <p:txBody>
          <a:bodyPr wrap="square" rtlCol="0">
            <a:spAutoFit/>
          </a:bodyPr>
          <a:lstStyle/>
          <a:p>
            <a:pPr algn="ctr"/>
            <a:r>
              <a:rPr lang="en-GB" sz="2000" b="1" dirty="0" smtClean="0">
                <a:solidFill>
                  <a:schemeClr val="accent5">
                    <a:lumMod val="75000"/>
                  </a:schemeClr>
                </a:solidFill>
                <a:latin typeface="Arial" pitchFamily="34" charset="0"/>
                <a:cs typeface="Arial" pitchFamily="34" charset="0"/>
              </a:rPr>
              <a:t>DEMENTIA INSPECTION FOCUS </a:t>
            </a:r>
            <a:r>
              <a:rPr lang="en-GB" sz="2000" b="1" dirty="0" smtClean="0">
                <a:solidFill>
                  <a:schemeClr val="accent5">
                    <a:lumMod val="75000"/>
                  </a:schemeClr>
                </a:solidFill>
                <a:latin typeface="Arial" pitchFamily="34" charset="0"/>
                <a:cs typeface="Arial" pitchFamily="34" charset="0"/>
              </a:rPr>
              <a:t>AREA</a:t>
            </a:r>
          </a:p>
          <a:p>
            <a:pPr algn="ctr"/>
            <a:endParaRPr lang="en-GB" sz="2000" b="1" dirty="0" smtClean="0">
              <a:solidFill>
                <a:schemeClr val="accent5">
                  <a:lumMod val="75000"/>
                </a:schemeClr>
              </a:solidFill>
              <a:latin typeface="Arial" pitchFamily="34" charset="0"/>
              <a:cs typeface="Arial" pitchFamily="34" charset="0"/>
            </a:endParaRPr>
          </a:p>
          <a:p>
            <a:pPr algn="ctr"/>
            <a:r>
              <a:rPr lang="en-GB" sz="2000" b="1" dirty="0" smtClean="0">
                <a:solidFill>
                  <a:schemeClr val="accent5">
                    <a:lumMod val="75000"/>
                  </a:schemeClr>
                </a:solidFill>
                <a:latin typeface="Arial" pitchFamily="34" charset="0"/>
                <a:cs typeface="Arial" pitchFamily="34" charset="0"/>
              </a:rPr>
              <a:t>………..What…Where… How…. Why?</a:t>
            </a:r>
            <a:endParaRPr lang="en-GB" sz="2000" dirty="0" smtClean="0">
              <a:solidFill>
                <a:schemeClr val="tx1">
                  <a:lumMod val="75000"/>
                  <a:lumOff val="25000"/>
                </a:schemeClr>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
        <p:nvSpPr>
          <p:cNvPr id="2" name="TextBox 1"/>
          <p:cNvSpPr txBox="1"/>
          <p:nvPr/>
        </p:nvSpPr>
        <p:spPr>
          <a:xfrm>
            <a:off x="733306" y="1668864"/>
            <a:ext cx="7306910" cy="1631216"/>
          </a:xfrm>
          <a:prstGeom prst="rect">
            <a:avLst/>
          </a:prstGeom>
          <a:noFill/>
        </p:spPr>
        <p:txBody>
          <a:bodyPr wrap="square" rtlCol="0">
            <a:spAutoFit/>
          </a:bodyPr>
          <a:lstStyle/>
          <a:p>
            <a:pPr marL="285750" indent="-285750">
              <a:buFont typeface="Arial" pitchFamily="34" charset="0"/>
              <a:buChar char="•"/>
            </a:pPr>
            <a:r>
              <a:rPr lang="en-GB" sz="2000" dirty="0" smtClean="0">
                <a:latin typeface="Arial" pitchFamily="34" charset="0"/>
                <a:cs typeface="Arial" pitchFamily="34" charset="0"/>
              </a:rPr>
              <a:t>150 Care Homes for Older People</a:t>
            </a:r>
          </a:p>
          <a:p>
            <a:pPr marL="285750" indent="-285750">
              <a:buFont typeface="Arial" pitchFamily="34" charset="0"/>
              <a:buChar char="•"/>
            </a:pPr>
            <a:r>
              <a:rPr lang="en-GB" sz="2000" dirty="0" smtClean="0">
                <a:latin typeface="Arial" pitchFamily="34" charset="0"/>
                <a:cs typeface="Arial" pitchFamily="34" charset="0"/>
              </a:rPr>
              <a:t>Linking Quality Themes to the Dementia Standards</a:t>
            </a:r>
          </a:p>
          <a:p>
            <a:pPr marL="285750" indent="-285750">
              <a:buFont typeface="Arial" pitchFamily="34" charset="0"/>
              <a:buChar char="•"/>
            </a:pPr>
            <a:r>
              <a:rPr lang="en-GB" sz="2000" dirty="0" smtClean="0">
                <a:latin typeface="Arial" pitchFamily="34" charset="0"/>
                <a:cs typeface="Arial" pitchFamily="34" charset="0"/>
              </a:rPr>
              <a:t>Carrying out SOFI Observations</a:t>
            </a:r>
          </a:p>
          <a:p>
            <a:pPr marL="285750" indent="-285750">
              <a:buFont typeface="Arial" pitchFamily="34" charset="0"/>
              <a:buChar char="•"/>
            </a:pPr>
            <a:r>
              <a:rPr lang="en-GB" sz="2000" dirty="0" smtClean="0">
                <a:latin typeface="Arial" pitchFamily="34" charset="0"/>
                <a:cs typeface="Arial" pitchFamily="34" charset="0"/>
              </a:rPr>
              <a:t>Applying the Kings Fund Environmental Assessment Tool </a:t>
            </a:r>
          </a:p>
          <a:p>
            <a:pPr marL="285750" indent="-285750">
              <a:buFont typeface="Arial" pitchFamily="34" charset="0"/>
              <a:buChar char="•"/>
            </a:pPr>
            <a:endParaRPr lang="en-GB" sz="2000" dirty="0" smtClean="0">
              <a:solidFill>
                <a:schemeClr val="tx2">
                  <a:lumMod val="75000"/>
                </a:schemeClr>
              </a:solidFill>
              <a:latin typeface="Arial" pitchFamily="34" charset="0"/>
              <a:cs typeface="Arial" pitchFamily="34" charset="0"/>
            </a:endParaRPr>
          </a:p>
        </p:txBody>
      </p:sp>
      <p:sp>
        <p:nvSpPr>
          <p:cNvPr id="5" name="TextBox 4"/>
          <p:cNvSpPr txBox="1"/>
          <p:nvPr/>
        </p:nvSpPr>
        <p:spPr>
          <a:xfrm>
            <a:off x="699810" y="3294866"/>
            <a:ext cx="7306910" cy="2862322"/>
          </a:xfrm>
          <a:prstGeom prst="rect">
            <a:avLst/>
          </a:prstGeom>
          <a:noFill/>
        </p:spPr>
        <p:txBody>
          <a:bodyPr wrap="square" rtlCol="0">
            <a:spAutoFit/>
          </a:bodyPr>
          <a:lstStyle/>
          <a:p>
            <a:pPr marL="342900" indent="-342900">
              <a:buFontTx/>
              <a:buChar char="-"/>
            </a:pPr>
            <a:r>
              <a:rPr lang="en-GB" b="1" dirty="0">
                <a:solidFill>
                  <a:schemeClr val="tx2">
                    <a:lumMod val="75000"/>
                  </a:schemeClr>
                </a:solidFill>
                <a:latin typeface="Arial" pitchFamily="34" charset="0"/>
                <a:cs typeface="Arial" pitchFamily="34" charset="0"/>
              </a:rPr>
              <a:t>To give us an understanding of what it is like for someone living with dementia in a care home in Scotland.</a:t>
            </a:r>
          </a:p>
          <a:p>
            <a:endParaRPr lang="en-GB" b="1" dirty="0">
              <a:solidFill>
                <a:schemeClr val="tx2">
                  <a:lumMod val="75000"/>
                </a:schemeClr>
              </a:solidFill>
              <a:latin typeface="Arial" pitchFamily="34" charset="0"/>
              <a:cs typeface="Arial" pitchFamily="34" charset="0"/>
            </a:endParaRPr>
          </a:p>
          <a:p>
            <a:pPr marL="342900" indent="-342900">
              <a:buFontTx/>
              <a:buChar char="-"/>
            </a:pPr>
            <a:r>
              <a:rPr lang="en-GB" b="1" dirty="0">
                <a:solidFill>
                  <a:schemeClr val="tx2">
                    <a:lumMod val="75000"/>
                  </a:schemeClr>
                </a:solidFill>
                <a:latin typeface="Arial" pitchFamily="34" charset="0"/>
                <a:cs typeface="Arial" pitchFamily="34" charset="0"/>
              </a:rPr>
              <a:t>To identify areas of strength and areas for improvement.</a:t>
            </a:r>
          </a:p>
          <a:p>
            <a:pPr marL="342900" indent="-342900">
              <a:buFontTx/>
              <a:buChar char="-"/>
            </a:pPr>
            <a:endParaRPr lang="en-GB" b="1" dirty="0">
              <a:solidFill>
                <a:schemeClr val="tx2">
                  <a:lumMod val="75000"/>
                </a:schemeClr>
              </a:solidFill>
              <a:latin typeface="Arial" pitchFamily="34" charset="0"/>
              <a:cs typeface="Arial" pitchFamily="34" charset="0"/>
            </a:endParaRPr>
          </a:p>
          <a:p>
            <a:pPr marL="342900" indent="-342900">
              <a:buFontTx/>
              <a:buChar char="-"/>
            </a:pPr>
            <a:r>
              <a:rPr lang="en-GB" b="1" dirty="0">
                <a:solidFill>
                  <a:schemeClr val="tx2">
                    <a:lumMod val="75000"/>
                  </a:schemeClr>
                </a:solidFill>
                <a:latin typeface="Arial" pitchFamily="34" charset="0"/>
                <a:cs typeface="Arial" pitchFamily="34" charset="0"/>
              </a:rPr>
              <a:t>To publish a national report which can be used by all stakeholders to support the care home sector to improve outcomes for people living with dementia.</a:t>
            </a:r>
          </a:p>
          <a:p>
            <a:pPr marL="342900" indent="-342900">
              <a:buFontTx/>
              <a:buChar char="-"/>
            </a:pPr>
            <a:endParaRPr lang="en-GB" b="1" dirty="0">
              <a:solidFill>
                <a:schemeClr val="tx2">
                  <a:lumMod val="75000"/>
                </a:schemeClr>
              </a:solidFill>
              <a:latin typeface="Arial" pitchFamily="34" charset="0"/>
              <a:cs typeface="Arial" pitchFamily="34" charset="0"/>
            </a:endParaRPr>
          </a:p>
          <a:p>
            <a:pPr marL="342900" indent="-342900">
              <a:buFontTx/>
              <a:buChar char="-"/>
            </a:pPr>
            <a:r>
              <a:rPr lang="en-GB" b="1" dirty="0">
                <a:solidFill>
                  <a:schemeClr val="tx2">
                    <a:lumMod val="75000"/>
                  </a:schemeClr>
                </a:solidFill>
                <a:latin typeface="Arial" pitchFamily="34" charset="0"/>
                <a:cs typeface="Arial" pitchFamily="34" charset="0"/>
              </a:rPr>
              <a:t>To engage in culture change</a:t>
            </a:r>
          </a:p>
        </p:txBody>
      </p:sp>
    </p:spTree>
    <p:extLst>
      <p:ext uri="{BB962C8B-B14F-4D97-AF65-F5344CB8AC3E}">
        <p14:creationId xmlns:p14="http://schemas.microsoft.com/office/powerpoint/2010/main" val="19301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306" y="404664"/>
            <a:ext cx="7655118" cy="707886"/>
          </a:xfrm>
          <a:prstGeom prst="rect">
            <a:avLst/>
          </a:prstGeom>
          <a:noFill/>
        </p:spPr>
        <p:txBody>
          <a:bodyPr wrap="square" rtlCol="0">
            <a:spAutoFit/>
          </a:bodyPr>
          <a:lstStyle/>
          <a:p>
            <a:pPr algn="ctr"/>
            <a:r>
              <a:rPr lang="en-GB" sz="2000" b="1" dirty="0" smtClean="0">
                <a:solidFill>
                  <a:schemeClr val="accent5">
                    <a:lumMod val="75000"/>
                  </a:schemeClr>
                </a:solidFill>
                <a:latin typeface="Arial" pitchFamily="34" charset="0"/>
                <a:cs typeface="Arial" pitchFamily="34" charset="0"/>
              </a:rPr>
              <a:t>DEMENTIA INSPECTION FOCUS </a:t>
            </a:r>
            <a:r>
              <a:rPr lang="en-GB" sz="2000" b="1" dirty="0" smtClean="0">
                <a:solidFill>
                  <a:schemeClr val="accent5">
                    <a:lumMod val="75000"/>
                  </a:schemeClr>
                </a:solidFill>
                <a:latin typeface="Arial" pitchFamily="34" charset="0"/>
                <a:cs typeface="Arial" pitchFamily="34" charset="0"/>
              </a:rPr>
              <a:t>AREA</a:t>
            </a:r>
          </a:p>
          <a:p>
            <a:pPr algn="ctr"/>
            <a:r>
              <a:rPr lang="en-GB" sz="2000" b="1" dirty="0" smtClean="0">
                <a:solidFill>
                  <a:schemeClr val="accent5">
                    <a:lumMod val="75000"/>
                  </a:schemeClr>
                </a:solidFill>
                <a:latin typeface="Arial" pitchFamily="34" charset="0"/>
                <a:cs typeface="Arial" pitchFamily="34" charset="0"/>
              </a:rPr>
              <a:t>SOME FINDINGS</a:t>
            </a:r>
            <a:endParaRPr lang="en-GB" sz="2000" b="1" dirty="0" smtClean="0">
              <a:solidFill>
                <a:schemeClr val="accent5">
                  <a:lumMod val="75000"/>
                </a:schemeClr>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
        <p:nvSpPr>
          <p:cNvPr id="2" name="TextBox 1"/>
          <p:cNvSpPr txBox="1"/>
          <p:nvPr/>
        </p:nvSpPr>
        <p:spPr>
          <a:xfrm>
            <a:off x="733306" y="1369241"/>
            <a:ext cx="7655118" cy="5386090"/>
          </a:xfrm>
          <a:prstGeom prst="rect">
            <a:avLst/>
          </a:prstGeom>
          <a:noFill/>
        </p:spPr>
        <p:txBody>
          <a:bodyPr wrap="square" rtlCol="0">
            <a:spAutoFit/>
          </a:bodyPr>
          <a:lstStyle/>
          <a:p>
            <a:r>
              <a:rPr lang="en-GB" sz="1600" dirty="0" smtClean="0"/>
              <a:t>- </a:t>
            </a:r>
            <a:r>
              <a:rPr lang="en-GB" sz="1600" i="1" dirty="0" smtClean="0"/>
              <a:t>Services </a:t>
            </a:r>
            <a:r>
              <a:rPr lang="en-GB" sz="1600" i="1" dirty="0"/>
              <a:t>and staff have been a making a huge effort to find out what matters to people they are supporting and had found out about the past, present and future wishes, values and beliefs. </a:t>
            </a:r>
          </a:p>
          <a:p>
            <a:endParaRPr lang="en-GB" sz="1600" i="1" dirty="0"/>
          </a:p>
          <a:p>
            <a:r>
              <a:rPr lang="en-GB" sz="1600" i="1" dirty="0" smtClean="0"/>
              <a:t>- There </a:t>
            </a:r>
            <a:r>
              <a:rPr lang="en-GB" sz="1600" i="1" dirty="0"/>
              <a:t>is still work to take that information and use it in a way that impacts the everyday experience of people living in care homes</a:t>
            </a:r>
          </a:p>
          <a:p>
            <a:endParaRPr lang="en-GB" sz="1600" b="1" i="1" dirty="0"/>
          </a:p>
          <a:p>
            <a:r>
              <a:rPr lang="en-GB" sz="1600" i="1" dirty="0" smtClean="0"/>
              <a:t>- We </a:t>
            </a:r>
            <a:r>
              <a:rPr lang="en-GB" sz="1600" i="1" dirty="0"/>
              <a:t>saw the use of additional information woven into care plans, life story books, one page profiles , photographs, captured on personal </a:t>
            </a:r>
            <a:r>
              <a:rPr lang="en-GB" sz="1600" i="1" dirty="0"/>
              <a:t>P</a:t>
            </a:r>
            <a:r>
              <a:rPr lang="en-GB" sz="1600" i="1" dirty="0" smtClean="0"/>
              <a:t>laylists</a:t>
            </a:r>
          </a:p>
          <a:p>
            <a:endParaRPr lang="en-GB" sz="1600" i="1" dirty="0" smtClean="0"/>
          </a:p>
          <a:p>
            <a:r>
              <a:rPr lang="en-GB" sz="1600" i="1" dirty="0" smtClean="0"/>
              <a:t>- Most </a:t>
            </a:r>
            <a:r>
              <a:rPr lang="en-GB" sz="1600" i="1" dirty="0"/>
              <a:t>care homes, are part of the wider community and there is a move to integrate more; links to schools, nurseries, dance groups, choirs </a:t>
            </a:r>
          </a:p>
          <a:p>
            <a:r>
              <a:rPr lang="en-GB" sz="1600" i="1" dirty="0" smtClean="0"/>
              <a:t> </a:t>
            </a:r>
          </a:p>
          <a:p>
            <a:r>
              <a:rPr lang="en-GB" sz="1600" i="1" dirty="0" smtClean="0"/>
              <a:t>- Residents </a:t>
            </a:r>
            <a:r>
              <a:rPr lang="en-GB" sz="1600" i="1" dirty="0"/>
              <a:t>kept contact with people coming into the service as well as going out into the community themselves. Although transport for services can be a challenge. We need to look further at staffing levels especially to support going into the community</a:t>
            </a:r>
          </a:p>
          <a:p>
            <a:endParaRPr lang="en-GB" sz="1600" i="1" dirty="0" smtClean="0"/>
          </a:p>
          <a:p>
            <a:r>
              <a:rPr lang="en-GB" sz="1600" i="1" dirty="0" smtClean="0"/>
              <a:t>- Secure </a:t>
            </a:r>
            <a:r>
              <a:rPr lang="en-GB" sz="1600" i="1" dirty="0"/>
              <a:t>gardens were a very common feature in most care homes, and this included independent access, still some work to look at risk, and to make this an everyday part of life rather than a stand alone activity.</a:t>
            </a:r>
          </a:p>
          <a:p>
            <a:endParaRPr lang="en-GB" sz="1600" dirty="0"/>
          </a:p>
        </p:txBody>
      </p:sp>
    </p:spTree>
    <p:extLst>
      <p:ext uri="{BB962C8B-B14F-4D97-AF65-F5344CB8AC3E}">
        <p14:creationId xmlns:p14="http://schemas.microsoft.com/office/powerpoint/2010/main" val="36323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2296"/>
            <a:ext cx="8208912" cy="461665"/>
          </a:xfrm>
          <a:prstGeom prst="rect">
            <a:avLst/>
          </a:prstGeom>
          <a:noFill/>
        </p:spPr>
        <p:txBody>
          <a:bodyPr wrap="square" rtlCol="0">
            <a:spAutoFit/>
          </a:bodyPr>
          <a:lstStyle/>
          <a:p>
            <a:r>
              <a:rPr lang="en-GB" sz="2400" b="1" dirty="0" smtClean="0">
                <a:solidFill>
                  <a:schemeClr val="accent5">
                    <a:lumMod val="75000"/>
                  </a:schemeClr>
                </a:solidFill>
                <a:latin typeface="Arial" pitchFamily="34" charset="0"/>
                <a:cs typeface="Arial" pitchFamily="34" charset="0"/>
              </a:rPr>
              <a:t>STRATEGIC SCRUTINY – ADULT SERVICES </a:t>
            </a:r>
            <a:endParaRPr lang="en-GB" sz="2400" b="1" dirty="0">
              <a:solidFill>
                <a:schemeClr val="accent5">
                  <a:lumMod val="75000"/>
                </a:schemeClr>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
        <p:nvSpPr>
          <p:cNvPr id="5" name="Rectangle 4"/>
          <p:cNvSpPr/>
          <p:nvPr/>
        </p:nvSpPr>
        <p:spPr>
          <a:xfrm>
            <a:off x="683568" y="1268760"/>
            <a:ext cx="7344816" cy="158417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Joint Scrutiny of Health and Social Care Partnerships</a:t>
            </a:r>
          </a:p>
          <a:p>
            <a:pPr algn="ctr"/>
            <a:endParaRPr lang="en-GB" dirty="0"/>
          </a:p>
          <a:p>
            <a:pPr algn="ctr"/>
            <a:r>
              <a:rPr lang="en-GB" dirty="0" smtClean="0"/>
              <a:t>(STRATEGIC PLANS AND STRATEGIC COMMISSIONING; KEY PERFORMANCE OUTCOMES; LEADERSHIP AND CULTURE) </a:t>
            </a:r>
            <a:endParaRPr lang="en-GB" dirty="0"/>
          </a:p>
        </p:txBody>
      </p:sp>
      <p:sp>
        <p:nvSpPr>
          <p:cNvPr id="8" name="Rectangle 7"/>
          <p:cNvSpPr/>
          <p:nvPr/>
        </p:nvSpPr>
        <p:spPr>
          <a:xfrm>
            <a:off x="683568" y="2996952"/>
            <a:ext cx="7344816" cy="1800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a:p>
            <a:pPr algn="ctr"/>
            <a:r>
              <a:rPr lang="en-GB" b="1" dirty="0" smtClean="0"/>
              <a:t>Thematic Scrutiny in relation to Adult Support and Protection</a:t>
            </a:r>
          </a:p>
          <a:p>
            <a:pPr algn="ctr"/>
            <a:endParaRPr lang="en-GB" b="1" dirty="0" smtClean="0"/>
          </a:p>
          <a:p>
            <a:pPr algn="ctr"/>
            <a:r>
              <a:rPr lang="en-GB" sz="1600" dirty="0" smtClean="0">
                <a:solidFill>
                  <a:schemeClr val="bg1"/>
                </a:solidFill>
                <a:cs typeface="Arial" pitchFamily="34" charset="0"/>
              </a:rPr>
              <a:t>(TO EVALUATE HOW EFFECTIVELY ADULTS AT RISK OF HARM ARE IDENTIFIED, AND IF APPROPRIATE, TIMELY MEASURES ARE TAKEN TO MAKE SURE THEY ARE SAFE, SUPPORTED AND PROTECTED.)</a:t>
            </a:r>
            <a:endParaRPr lang="en-GB" sz="1600" dirty="0"/>
          </a:p>
        </p:txBody>
      </p:sp>
      <p:sp>
        <p:nvSpPr>
          <p:cNvPr id="9" name="Rectangle 8"/>
          <p:cNvSpPr/>
          <p:nvPr/>
        </p:nvSpPr>
        <p:spPr>
          <a:xfrm>
            <a:off x="683568" y="4941168"/>
            <a:ext cx="7344816" cy="15841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Thematic Scrutiny of Self-Directed Support</a:t>
            </a:r>
          </a:p>
          <a:p>
            <a:pPr algn="ctr"/>
            <a:endParaRPr lang="en-GB" dirty="0">
              <a:solidFill>
                <a:schemeClr val="tx2"/>
              </a:solidFill>
            </a:endParaRPr>
          </a:p>
          <a:p>
            <a:pPr algn="ctr"/>
            <a:r>
              <a:rPr lang="en-GB" sz="1600" dirty="0">
                <a:solidFill>
                  <a:schemeClr val="tx2"/>
                </a:solidFill>
                <a:cs typeface="Arial" pitchFamily="34" charset="0"/>
              </a:rPr>
              <a:t>(</a:t>
            </a:r>
            <a:r>
              <a:rPr lang="en-GB" sz="1600" dirty="0" smtClean="0">
                <a:solidFill>
                  <a:schemeClr val="tx2"/>
                </a:solidFill>
                <a:cs typeface="Arial" pitchFamily="34" charset="0"/>
              </a:rPr>
              <a:t>TO EVALUATE THE EFFECTIVENESS OF DEVELOPMENTS TO SUPPORT IMPROVED CHOICE AND CONTROL FOR INDIVIDUALS.)</a:t>
            </a:r>
            <a:endParaRPr lang="en-GB" sz="1600" b="1" dirty="0" smtClean="0">
              <a:solidFill>
                <a:schemeClr val="tx2"/>
              </a:solidFill>
              <a:cs typeface="Arial" pitchFamily="34" charset="0"/>
            </a:endParaRPr>
          </a:p>
          <a:p>
            <a:pPr algn="ctr"/>
            <a:endParaRPr lang="en-GB" sz="1600" dirty="0">
              <a:solidFill>
                <a:schemeClr val="tx2"/>
              </a:solidFill>
            </a:endParaRPr>
          </a:p>
        </p:txBody>
      </p:sp>
    </p:spTree>
    <p:extLst>
      <p:ext uri="{BB962C8B-B14F-4D97-AF65-F5344CB8AC3E}">
        <p14:creationId xmlns:p14="http://schemas.microsoft.com/office/powerpoint/2010/main" val="6398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2296"/>
            <a:ext cx="8208912" cy="461665"/>
          </a:xfrm>
          <a:prstGeom prst="rect">
            <a:avLst/>
          </a:prstGeom>
          <a:noFill/>
        </p:spPr>
        <p:txBody>
          <a:bodyPr wrap="square" rtlCol="0">
            <a:spAutoFit/>
          </a:bodyPr>
          <a:lstStyle/>
          <a:p>
            <a:pPr algn="ctr"/>
            <a:r>
              <a:rPr lang="en-GB" sz="2400" b="1" dirty="0" smtClean="0">
                <a:solidFill>
                  <a:srgbClr val="0070C0"/>
                </a:solidFill>
                <a:latin typeface="Arial" pitchFamily="34" charset="0"/>
                <a:cs typeface="Arial" pitchFamily="34" charset="0"/>
              </a:rPr>
              <a:t>ADULT SOCIAL CARE REFORM </a:t>
            </a:r>
            <a:endParaRPr lang="en-GB" sz="2400" b="1" dirty="0">
              <a:solidFill>
                <a:srgbClr val="0070C0"/>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
        <p:nvSpPr>
          <p:cNvPr id="3" name="TextBox 2"/>
          <p:cNvSpPr txBox="1"/>
          <p:nvPr/>
        </p:nvSpPr>
        <p:spPr>
          <a:xfrm>
            <a:off x="1187624" y="1412776"/>
            <a:ext cx="6624736" cy="4247317"/>
          </a:xfrm>
          <a:prstGeom prst="rect">
            <a:avLst/>
          </a:prstGeom>
          <a:noFill/>
        </p:spPr>
        <p:txBody>
          <a:bodyPr wrap="square" rtlCol="0">
            <a:spAutoFit/>
          </a:bodyPr>
          <a:lstStyle/>
          <a:p>
            <a:endParaRPr lang="en-GB" dirty="0"/>
          </a:p>
          <a:p>
            <a:r>
              <a:rPr lang="en-GB" b="1" dirty="0"/>
              <a:t>The purpose of social care is to support ‎people to live the lives they want to lead.</a:t>
            </a:r>
          </a:p>
          <a:p>
            <a:endParaRPr lang="en-GB" dirty="0" smtClean="0"/>
          </a:p>
          <a:p>
            <a:r>
              <a:rPr lang="en-GB" dirty="0" smtClean="0"/>
              <a:t>In</a:t>
            </a:r>
            <a:r>
              <a:rPr lang="en-GB" dirty="0"/>
              <a:t> doing so, the overall aim of this reform programme is:</a:t>
            </a:r>
          </a:p>
          <a:p>
            <a:endParaRPr lang="en-GB" dirty="0"/>
          </a:p>
          <a:p>
            <a:r>
              <a:rPr lang="en-GB" i="1" dirty="0"/>
              <a:t>Social care support should enable people to achieve meaningful personal outcomes: working with people, recognising their assets and those of their family and wider community and supporting them to live in the way that they choose. To achieve this we must continue the move away from focusing on “time and task” towards sustainable integrated services which can support personal outcomes through a human rights based approach of dignity, respect and collaboration. Local and national measurement frameworks should reflect and enable this change.</a:t>
            </a:r>
          </a:p>
        </p:txBody>
      </p:sp>
    </p:spTree>
    <p:extLst>
      <p:ext uri="{BB962C8B-B14F-4D97-AF65-F5344CB8AC3E}">
        <p14:creationId xmlns:p14="http://schemas.microsoft.com/office/powerpoint/2010/main" val="10508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2296"/>
            <a:ext cx="8208912" cy="461665"/>
          </a:xfrm>
          <a:prstGeom prst="rect">
            <a:avLst/>
          </a:prstGeom>
          <a:noFill/>
        </p:spPr>
        <p:txBody>
          <a:bodyPr wrap="square" rtlCol="0">
            <a:spAutoFit/>
          </a:bodyPr>
          <a:lstStyle/>
          <a:p>
            <a:pPr algn="ctr"/>
            <a:r>
              <a:rPr lang="en-GB" sz="2400" b="1" dirty="0" smtClean="0">
                <a:solidFill>
                  <a:srgbClr val="0070C0"/>
                </a:solidFill>
                <a:latin typeface="Arial" pitchFamily="34" charset="0"/>
                <a:cs typeface="Arial" pitchFamily="34" charset="0"/>
              </a:rPr>
              <a:t>ADULT SOCIAL CARE REFORM </a:t>
            </a:r>
            <a:endParaRPr lang="en-GB" sz="2400" b="1" dirty="0">
              <a:solidFill>
                <a:srgbClr val="0070C0"/>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16" y="5733256"/>
            <a:ext cx="1515972" cy="969499"/>
          </a:xfrm>
          <a:prstGeom prst="rect">
            <a:avLst/>
          </a:prstGeom>
        </p:spPr>
      </p:pic>
      <p:sp>
        <p:nvSpPr>
          <p:cNvPr id="3" name="TextBox 2"/>
          <p:cNvSpPr txBox="1"/>
          <p:nvPr/>
        </p:nvSpPr>
        <p:spPr>
          <a:xfrm>
            <a:off x="1187624" y="1412776"/>
            <a:ext cx="6624736" cy="3785652"/>
          </a:xfrm>
          <a:prstGeom prst="rect">
            <a:avLst/>
          </a:prstGeom>
          <a:noFill/>
        </p:spPr>
        <p:txBody>
          <a:bodyPr wrap="square" rtlCol="0">
            <a:spAutoFit/>
          </a:bodyPr>
          <a:lstStyle/>
          <a:p>
            <a:pPr marL="285750" indent="-285750">
              <a:buFontTx/>
              <a:buChar char="-"/>
            </a:pPr>
            <a:r>
              <a:rPr lang="en-GB" sz="2000" b="1" dirty="0" smtClean="0"/>
              <a:t>NATIONAL CARE HOME CONTRACT REVIEW</a:t>
            </a:r>
          </a:p>
          <a:p>
            <a:pPr marL="285750" indent="-285750">
              <a:buFontTx/>
              <a:buChar char="-"/>
            </a:pPr>
            <a:endParaRPr lang="en-GB" sz="2000" dirty="0" smtClean="0"/>
          </a:p>
          <a:p>
            <a:pPr marL="742950" lvl="1" indent="-285750">
              <a:buFontTx/>
              <a:buChar char="-"/>
            </a:pPr>
            <a:r>
              <a:rPr lang="en-GB" sz="2000" dirty="0" smtClean="0"/>
              <a:t>Cost of </a:t>
            </a:r>
            <a:r>
              <a:rPr lang="en-GB" sz="2000" dirty="0"/>
              <a:t>C</a:t>
            </a:r>
            <a:r>
              <a:rPr lang="en-GB" sz="2000" dirty="0" smtClean="0"/>
              <a:t>are Calculator</a:t>
            </a:r>
          </a:p>
          <a:p>
            <a:pPr marL="742950" lvl="1" indent="-285750">
              <a:buFontTx/>
              <a:buChar char="-"/>
            </a:pPr>
            <a:r>
              <a:rPr lang="en-GB" sz="2000" dirty="0" smtClean="0"/>
              <a:t>Nursing Care</a:t>
            </a:r>
          </a:p>
          <a:p>
            <a:pPr marL="742950" lvl="1" indent="-285750">
              <a:buFontTx/>
              <a:buChar char="-"/>
            </a:pPr>
            <a:r>
              <a:rPr lang="en-GB" sz="2000" dirty="0" smtClean="0"/>
              <a:t>Quality and Standards</a:t>
            </a:r>
          </a:p>
          <a:p>
            <a:pPr marL="285750" indent="-285750">
              <a:buFontTx/>
              <a:buChar char="-"/>
            </a:pPr>
            <a:endParaRPr lang="en-GB" sz="2000" dirty="0"/>
          </a:p>
          <a:p>
            <a:pPr marL="285750" indent="-285750">
              <a:buFontTx/>
              <a:buChar char="-"/>
            </a:pPr>
            <a:r>
              <a:rPr lang="en-GB" sz="2000" b="1" dirty="0" smtClean="0"/>
              <a:t>A NATIONAL DEPENDENCY TOOL</a:t>
            </a:r>
          </a:p>
          <a:p>
            <a:pPr marL="285750" indent="-285750">
              <a:buFontTx/>
              <a:buChar char="-"/>
            </a:pPr>
            <a:endParaRPr lang="en-GB" sz="2000" dirty="0"/>
          </a:p>
          <a:p>
            <a:pPr marL="285750" indent="-285750">
              <a:buFontTx/>
              <a:buChar char="-"/>
            </a:pPr>
            <a:r>
              <a:rPr lang="en-GB" sz="2000" b="1" dirty="0" smtClean="0"/>
              <a:t>HOME CARE</a:t>
            </a:r>
          </a:p>
          <a:p>
            <a:pPr marL="285750" indent="-285750">
              <a:buFontTx/>
              <a:buChar char="-"/>
            </a:pPr>
            <a:endParaRPr lang="en-GB" sz="2000" dirty="0"/>
          </a:p>
          <a:p>
            <a:pPr marL="285750" indent="-285750">
              <a:buFontTx/>
              <a:buChar char="-"/>
            </a:pPr>
            <a:r>
              <a:rPr lang="en-GB" sz="2000" b="1" dirty="0" smtClean="0"/>
              <a:t>SELF-DIRECTED SUPPORT</a:t>
            </a:r>
          </a:p>
          <a:p>
            <a:pPr lvl="1"/>
            <a:endParaRPr lang="en-GB" sz="2000" dirty="0"/>
          </a:p>
        </p:txBody>
      </p:sp>
    </p:spTree>
    <p:extLst>
      <p:ext uri="{BB962C8B-B14F-4D97-AF65-F5344CB8AC3E}">
        <p14:creationId xmlns:p14="http://schemas.microsoft.com/office/powerpoint/2010/main" val="428534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412776"/>
            <a:ext cx="9361040" cy="41764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46" y="260648"/>
            <a:ext cx="1628568" cy="1041507"/>
          </a:xfrm>
          <a:prstGeom prst="rect">
            <a:avLst/>
          </a:prstGeom>
        </p:spPr>
      </p:pic>
      <p:sp>
        <p:nvSpPr>
          <p:cNvPr id="8" name="Rectangle 7"/>
          <p:cNvSpPr/>
          <p:nvPr/>
        </p:nvSpPr>
        <p:spPr>
          <a:xfrm>
            <a:off x="0" y="5589240"/>
            <a:ext cx="9144000" cy="21602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60000"/>
                  <a:lumOff val="40000"/>
                </a:schemeClr>
              </a:solidFill>
            </a:endParaRPr>
          </a:p>
        </p:txBody>
      </p:sp>
      <p:sp>
        <p:nvSpPr>
          <p:cNvPr id="10" name="TextBox 9"/>
          <p:cNvSpPr txBox="1"/>
          <p:nvPr/>
        </p:nvSpPr>
        <p:spPr>
          <a:xfrm>
            <a:off x="634782" y="5949280"/>
            <a:ext cx="8329706" cy="369332"/>
          </a:xfrm>
          <a:prstGeom prst="rect">
            <a:avLst/>
          </a:prstGeom>
          <a:noFill/>
        </p:spPr>
        <p:txBody>
          <a:bodyPr wrap="square" rtlCol="0">
            <a:spAutoFit/>
          </a:bodyPr>
          <a:lstStyle/>
          <a:p>
            <a:r>
              <a:rPr lang="en-GB" dirty="0">
                <a:solidFill>
                  <a:schemeClr val="accent5">
                    <a:lumMod val="75000"/>
                  </a:schemeClr>
                </a:solidFill>
                <a:latin typeface="Arial" pitchFamily="34" charset="0"/>
                <a:cs typeface="Arial" pitchFamily="34" charset="0"/>
              </a:rPr>
              <a:t>Gordon Paterson, Chief Inspector, Adult </a:t>
            </a:r>
            <a:r>
              <a:rPr lang="en-GB" dirty="0" smtClean="0">
                <a:solidFill>
                  <a:schemeClr val="accent5">
                    <a:lumMod val="75000"/>
                  </a:schemeClr>
                </a:solidFill>
                <a:latin typeface="Arial" pitchFamily="34" charset="0"/>
                <a:cs typeface="Arial" pitchFamily="34" charset="0"/>
              </a:rPr>
              <a:t>Services                         @</a:t>
            </a:r>
            <a:r>
              <a:rPr lang="en-GB" dirty="0" err="1" smtClean="0">
                <a:solidFill>
                  <a:schemeClr val="accent5">
                    <a:lumMod val="75000"/>
                  </a:schemeClr>
                </a:solidFill>
                <a:latin typeface="Arial" pitchFamily="34" charset="0"/>
                <a:cs typeface="Arial" pitchFamily="34" charset="0"/>
              </a:rPr>
              <a:t>CIGPaterson</a:t>
            </a:r>
            <a:endParaRPr lang="en-GB" dirty="0" smtClean="0">
              <a:solidFill>
                <a:schemeClr val="accent5">
                  <a:lumMod val="75000"/>
                </a:schemeClr>
              </a:solidFill>
              <a:latin typeface="Arial" pitchFamily="34" charset="0"/>
              <a:cs typeface="Arial" pitchFamily="34" charset="0"/>
            </a:endParaRPr>
          </a:p>
        </p:txBody>
      </p:sp>
      <p:sp>
        <p:nvSpPr>
          <p:cNvPr id="2" name="TextBox 1"/>
          <p:cNvSpPr txBox="1"/>
          <p:nvPr/>
        </p:nvSpPr>
        <p:spPr>
          <a:xfrm>
            <a:off x="899592" y="1988840"/>
            <a:ext cx="6912768" cy="1015663"/>
          </a:xfrm>
          <a:prstGeom prst="rect">
            <a:avLst/>
          </a:prstGeom>
          <a:noFill/>
        </p:spPr>
        <p:txBody>
          <a:bodyPr wrap="square" rtlCol="0">
            <a:spAutoFit/>
          </a:bodyPr>
          <a:lstStyle/>
          <a:p>
            <a:r>
              <a:rPr lang="en-GB" sz="3200" dirty="0" smtClean="0">
                <a:solidFill>
                  <a:schemeClr val="bg1"/>
                </a:solidFill>
              </a:rPr>
              <a:t>Quality Conversation – </a:t>
            </a:r>
          </a:p>
          <a:p>
            <a:r>
              <a:rPr lang="en-GB" sz="2800" dirty="0" smtClean="0">
                <a:solidFill>
                  <a:schemeClr val="bg1"/>
                </a:solidFill>
              </a:rPr>
              <a:t>SERVICES FOR OLDER </a:t>
            </a:r>
            <a:r>
              <a:rPr lang="en-GB" sz="2800" dirty="0" smtClean="0">
                <a:solidFill>
                  <a:schemeClr val="bg1"/>
                </a:solidFill>
              </a:rPr>
              <a:t>PEOPLE</a:t>
            </a:r>
            <a:endParaRPr lang="en-GB" sz="2800" dirty="0" smtClean="0">
              <a:solidFill>
                <a:schemeClr val="bg1"/>
              </a:solidFill>
            </a:endParaRPr>
          </a:p>
        </p:txBody>
      </p:sp>
    </p:spTree>
    <p:extLst>
      <p:ext uri="{BB962C8B-B14F-4D97-AF65-F5344CB8AC3E}">
        <p14:creationId xmlns:p14="http://schemas.microsoft.com/office/powerpoint/2010/main" val="131052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535</Words>
  <Application>Microsoft Office PowerPoint</Application>
  <PresentationFormat>On-screen Show (4:3)</PresentationFormat>
  <Paragraphs>87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Care and Social Work Improvement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muirl</dc:creator>
  <cp:lastModifiedBy>patersong</cp:lastModifiedBy>
  <cp:revision>45</cp:revision>
  <cp:lastPrinted>2017-06-23T06:09:34Z</cp:lastPrinted>
  <dcterms:created xsi:type="dcterms:W3CDTF">2017-06-20T08:19:16Z</dcterms:created>
  <dcterms:modified xsi:type="dcterms:W3CDTF">2017-06-29T20:57:10Z</dcterms:modified>
</cp:coreProperties>
</file>